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437" r:id="rId2"/>
    <p:sldId id="412" r:id="rId3"/>
    <p:sldId id="439" r:id="rId4"/>
    <p:sldId id="440" r:id="rId5"/>
    <p:sldId id="441" r:id="rId6"/>
    <p:sldId id="455" r:id="rId7"/>
    <p:sldId id="456" r:id="rId8"/>
    <p:sldId id="460" r:id="rId9"/>
    <p:sldId id="478" r:id="rId10"/>
    <p:sldId id="525" r:id="rId11"/>
    <p:sldId id="479" r:id="rId12"/>
    <p:sldId id="526" r:id="rId13"/>
    <p:sldId id="527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98" r:id="rId24"/>
    <p:sldId id="500" r:id="rId25"/>
    <p:sldId id="499" r:id="rId26"/>
    <p:sldId id="501" r:id="rId27"/>
    <p:sldId id="502" r:id="rId28"/>
    <p:sldId id="490" r:id="rId29"/>
    <p:sldId id="503" r:id="rId30"/>
    <p:sldId id="492" r:id="rId31"/>
    <p:sldId id="493" r:id="rId32"/>
    <p:sldId id="477" r:id="rId33"/>
    <p:sldId id="522" r:id="rId34"/>
  </p:sldIdLst>
  <p:sldSz cx="9144000" cy="5143500" type="screen16x9"/>
  <p:notesSz cx="6858000" cy="9144000"/>
  <p:embeddedFontLst>
    <p:embeddedFont>
      <p:font typeface="Academy Engraved LET"/>
      <p:regular r:id="rId36"/>
    </p:embeddedFont>
    <p:embeddedFont>
      <p:font typeface="Book Antiqua" pitchFamily="18" charset="0"/>
      <p:regular r:id="rId37"/>
      <p:bold r:id="rId38"/>
      <p:italic r:id="rId39"/>
      <p:boldItalic r:id="rId40"/>
    </p:embeddedFont>
    <p:embeddedFont>
      <p:font typeface="Bookman Old Style" pitchFamily="18" charset="0"/>
      <p:regular r:id="rId41"/>
      <p:bold r:id="rId42"/>
      <p:italic r:id="rId43"/>
      <p:boldItalic r:id="rId44"/>
    </p:embeddedFont>
    <p:embeddedFont>
      <p:font typeface="Tinos" charset="0"/>
      <p:regular r:id="rId45"/>
      <p:bold r:id="rId46"/>
      <p:italic r:id="rId47"/>
      <p:boldItalic r:id="rId48"/>
    </p:embeddedFont>
    <p:embeddedFont>
      <p:font typeface="Nikosh" pitchFamily="2" charset="0"/>
      <p:regular r:id="rId49"/>
    </p:embeddedFont>
    <p:embeddedFont>
      <p:font typeface="SutonnyMJ" pitchFamily="2" charset="0"/>
      <p:regular r:id="rId50"/>
      <p:bold r:id="rId51"/>
      <p:italic r:id="rId52"/>
      <p:boldItalic r:id="rId53"/>
    </p:embeddedFont>
    <p:embeddedFont>
      <p:font typeface="Kalpurush" pitchFamily="2" charset="0"/>
      <p:regular r:id="rId54"/>
    </p:embeddedFont>
    <p:embeddedFont>
      <p:font typeface="Oswald" pitchFamily="2" charset="0"/>
      <p:regular r:id="rId55"/>
      <p:bold r:id="rId56"/>
    </p:embeddedFont>
    <p:embeddedFont>
      <p:font typeface="Cambria Math" pitchFamily="18" charset="0"/>
      <p:regular r:id="rId57"/>
    </p:embeddedFont>
    <p:embeddedFont>
      <p:font typeface="Calibri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D01AF"/>
    <a:srgbClr val="009900"/>
    <a:srgbClr val="92D050"/>
    <a:srgbClr val="C6E6A2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4" d="100"/>
          <a:sy n="94" d="100"/>
        </p:scale>
        <p:origin x="-69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25-Dec-21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38150"/>
            <a:ext cx="7239000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9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ক্লাশ-১</a:t>
            </a:r>
            <a:r>
              <a:rPr lang="en-US" dirty="0">
                <a:latin typeface="Nikosh" pitchFamily="2" charset="0"/>
                <a:cs typeface="Nikosh" pitchFamily="2" charset="0"/>
              </a:rPr>
              <a:t/>
            </a:r>
            <a:br>
              <a:rPr lang="en-US" dirty="0">
                <a:latin typeface="Nikosh" pitchFamily="2" charset="0"/>
                <a:cs typeface="Nikosh" pitchFamily="2" charset="0"/>
              </a:rPr>
            </a:b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</a:t>
            </a:r>
            <a:r>
              <a:rPr lang="en-US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359193" y="2169051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781550"/>
            <a:ext cx="9140220" cy="3593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উপস্থাপনায়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: 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আবু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মোহাম্মদ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আতিকুল্যা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ইন্সট্রাক্টর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(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টেক্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)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আরএসি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ঢাকা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পলিটেকনিক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200" b="1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ইন্সটিটিউট,তেজগাঁও</a:t>
            </a:r>
            <a:r>
              <a:rPr lang="en-US" sz="2200" b="1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, ঢাকা-১২০৮।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7AE21895-5C2A-4696-A6A3-BB2F4E31E848}"/>
              </a:ext>
            </a:extLst>
          </p:cNvPr>
          <p:cNvSpPr txBox="1"/>
          <p:nvPr/>
        </p:nvSpPr>
        <p:spPr>
          <a:xfrm>
            <a:off x="0" y="-40802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    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D95701-DD3F-47CD-8A67-2A74D4AC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27" y="9057"/>
            <a:ext cx="431093" cy="43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0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endParaRPr lang="en-US" sz="2000" b="1" i="0" dirty="0">
              <a:solidFill>
                <a:srgbClr val="000000"/>
              </a:solidFill>
              <a:latin typeface="Calibri"/>
            </a:endParaRPr>
          </a:p>
          <a:p>
            <a:pPr marL="0" lvl="0"/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1.2  Find  out  the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C 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value of </a:t>
            </a:r>
            <a:r>
              <a:rPr lang="en-US" sz="40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sand</a:t>
            </a:r>
          </a:p>
          <a:p>
            <a:pPr marL="0" lvl="0"/>
            <a:r>
              <a:rPr lang="en-US" sz="41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aggregate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10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cinder  aggregate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/>
            <a:r>
              <a:rPr lang="en-US" sz="4200" b="1" i="0" spc="-150" dirty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tiles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200" b="1" i="0" spc="-150" dirty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plywood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and  </a:t>
            </a:r>
            <a:r>
              <a:rPr lang="en-US" sz="4200" b="1" i="0" spc="-150" dirty="0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glass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of </a:t>
            </a:r>
          </a:p>
          <a:p>
            <a:pPr marL="0" lvl="0"/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different  thickness. </a:t>
            </a:r>
          </a:p>
          <a:p>
            <a:pPr marL="0" lvl="0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1.3 Solve problems  relating to </a:t>
            </a:r>
          </a:p>
          <a:p>
            <a:pPr marL="0" lvl="0"/>
            <a:r>
              <a:rPr lang="en-US" sz="4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conductance. </a:t>
            </a: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9597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74320" indent="-274320" algn="just">
              <a:lnSpc>
                <a:spcPct val="87000"/>
              </a:lnSpc>
            </a:pPr>
            <a:r>
              <a:rPr lang="en-US" sz="36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উদ্দেশ্যঃ</a:t>
            </a: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 (Objectives)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১।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বিভিন্ন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মাধ্যমে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যেমন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-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কমন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ব্রিক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কাঠ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সেলুলার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গ্লাস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ইত্যাদিতে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 K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ফ্যাক্টরের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পরিবাহিতা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সম্পর্কে</a:t>
            </a:r>
            <a:endParaRPr lang="en-US" sz="3800" b="1" i="0" spc="-15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অবগত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হওয়া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।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২।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টাইলস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পলিউড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এবং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গ্লাসের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দিয়ে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C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ফ্যাক্টরের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পরিবাহকত্ব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সম্পর্কে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জানা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 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4233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762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274320"/>
            <a:r>
              <a:rPr lang="en-US" sz="420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  <a:sym typeface="Tinos"/>
              </a:rPr>
              <a:t>কার্যপ্রণালী</a:t>
            </a:r>
            <a:r>
              <a:rPr lang="en-US" sz="4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  <a:sym typeface="Tinos"/>
              </a:rPr>
              <a:t> (Working Procedure)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428" y="1200150"/>
            <a:ext cx="7228849" cy="3215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4400" b="1" i="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পুরু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প্রস্থচ্ছেদ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ক্ষেত্রফল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বিশিষ্ট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মাত্র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উপকরণ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নির্মিত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দুই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পার্থক্য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ডিগ্রী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কেলভিন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দিয়ে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ওয়ার্ট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এককে</a:t>
            </a:r>
            <a:endParaRPr lang="en-US" sz="4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464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হারে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তাকে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“K”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বলে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 SI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পদ্ধতিতে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/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একক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ওয়াট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কেলভিন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W/</a:t>
            </a:r>
            <a:r>
              <a:rPr lang="en-US" sz="3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mK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কেবলমাত্র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সমসত্ব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Homogeneous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পদার্থের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ক্ষেত্রেই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পাওয়া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যায়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যেমন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ইট,সিমেন্ট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প্লাস্টার,কাঠ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643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-274320" algn="just"/>
            <a:r>
              <a:rPr lang="en-US" sz="42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কার্যপ্রণালী</a:t>
            </a:r>
            <a:r>
              <a:rPr lang="en-US" sz="42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 (Working Procedure)</a:t>
            </a:r>
            <a:endParaRPr lang="en-US" sz="4200" i="0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 -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(</a:t>
            </a:r>
            <a:r>
              <a:rPr lang="en-US" sz="4000" b="1" i="0" spc="-15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C-factor)/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তাপীয়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</a:t>
            </a:r>
            <a:endParaRPr lang="en-US" sz="4000" b="1" i="0" spc="-15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 algn="ctr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Thermal Conductance  C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: </a:t>
            </a:r>
          </a:p>
          <a:p>
            <a:pPr marL="0" indent="-274320"/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নির্দিষ্ট্য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বেধের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(</a:t>
            </a:r>
            <a:r>
              <a:rPr lang="en-US" sz="3900" b="1" i="0" spc="-150" dirty="0">
                <a:solidFill>
                  <a:srgbClr val="C00000"/>
                </a:solidFill>
                <a:latin typeface="Nikosh" pitchFamily="2" charset="0"/>
                <a:ea typeface="Times New Roman"/>
                <a:cs typeface="Nikosh" pitchFamily="2" charset="0"/>
              </a:rPr>
              <a:t>Thickness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এক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বা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একাধিক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</a:p>
          <a:p>
            <a:pPr marL="0" indent="-274320">
              <a:lnSpc>
                <a:spcPts val="390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উপকরণের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সমন্বয়ে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প্রস্তুত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প্রতি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বর্গমিটার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(m</a:t>
            </a:r>
            <a:r>
              <a:rPr lang="en-US" sz="4000" b="1" i="0" spc="-300" baseline="300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</a:p>
          <a:p>
            <a:pPr marL="0" indent="-274320">
              <a:lnSpc>
                <a:spcPts val="3900"/>
              </a:lnSpc>
            </a:pP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কোন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কাঠামোর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দিয়ে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তাপ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পরিবাহিতার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গুণাঙ্ককে</a:t>
            </a:r>
            <a:endParaRPr lang="en-US" sz="3700" b="1" i="0" spc="-30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 algn="ctr">
              <a:lnSpc>
                <a:spcPts val="3900"/>
              </a:lnSpc>
            </a:pP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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C- Factor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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বলে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</a:t>
            </a:r>
            <a:endParaRPr lang="en-US" sz="4000" b="1" i="0" spc="-150" dirty="0">
              <a:solidFill>
                <a:srgbClr val="000000"/>
              </a:solidFill>
              <a:latin typeface="+mn-lt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914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-274320"/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S.I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পদ্ধতিতে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GKK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n‡jv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W/m</a:t>
            </a:r>
            <a:r>
              <a:rPr lang="en-US" sz="3600" b="1" i="0" spc="-150" baseline="3000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K.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অন্যভাবে </a:t>
            </a:r>
          </a:p>
          <a:p>
            <a:pPr marL="0" lvl="0" indent="-274320"/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ejv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h‡Z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cv‡i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,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Zvc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cwievwnZvsK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(Thermal </a:t>
            </a:r>
          </a:p>
          <a:p>
            <a:pPr marL="0" lvl="0" indent="-274320"/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conductance or 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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ফ্যাক্টর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 </a:t>
            </a:r>
            <a:r>
              <a:rPr lang="en-US" sz="3900" b="1" i="0" spc="-150" dirty="0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900" b="1" i="0" spc="-150" dirty="0" err="1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mgmË</a:t>
            </a:r>
            <a:r>
              <a:rPr lang="en-US" sz="3900" b="1" i="0" spc="-150" dirty="0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¡ </a:t>
            </a:r>
            <a:r>
              <a:rPr lang="en-US" sz="39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Ges</a:t>
            </a:r>
            <a:endParaRPr lang="en-US" sz="39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37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AmgmË</a:t>
            </a:r>
            <a:r>
              <a:rPr lang="en-US" sz="37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¡ 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GB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Dfq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ai‡bi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c`v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‡_©i †¶‡ÎB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cvIqv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hvq</a:t>
            </a:r>
            <a:endParaRPr lang="en-US" sz="37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Ges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gvb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IqvU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/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eM©wgUvi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Kjwfb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W/m</a:t>
            </a:r>
            <a:r>
              <a:rPr lang="en-US" sz="3600" b="1" i="0" spc="-150" baseline="3000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k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Øviv</a:t>
            </a:r>
            <a:endParaRPr lang="en-US" sz="36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cÖKvk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Kiv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nq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|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Z‡e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gvb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c`v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‡_©i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wbw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`©ó †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Kvb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</a:p>
          <a:p>
            <a:pPr marL="0" lvl="0" indent="-274320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পুরুত্বের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†¶‡Î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প্রযোজ্য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</a:t>
            </a:r>
            <a:endParaRPr lang="en-US" sz="40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942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0538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-274320"/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†h ‡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Kvb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mgmË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¡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(Homogeneous)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c`v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‡_©i †¶‡Î</a:t>
                </a:r>
              </a:p>
              <a:p>
                <a:pPr marL="0" lvl="0" indent="-274320"/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পদার্থের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†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h‡Kvb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পূরুত্বের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জন্য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Gi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K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ফ্যাক্টরকে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পূরুত্ব</a:t>
                </a:r>
                <a:endParaRPr lang="en-US" sz="3600" b="1" i="0" spc="-150" dirty="0">
                  <a:solidFill>
                    <a:srgbClr val="000000"/>
                  </a:solidFill>
                  <a:latin typeface="Nikosh" pitchFamily="2" charset="0"/>
                  <a:ea typeface="Times New Roman"/>
                  <a:cs typeface="Nikosh" pitchFamily="2" charset="0"/>
                  <a:sym typeface="Symbol"/>
                </a:endParaRPr>
              </a:p>
              <a:p>
                <a:pPr marL="0" lvl="0" indent="-274320"/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Øviv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fvM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(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SutonnyMJ"/>
                    <a:ea typeface="Times New Roman"/>
                    <a:sym typeface="Symbol"/>
                  </a:rPr>
                  <a:t>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)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K‡i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Zvc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cwievwnZvsK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C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ফ্যাক্টর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</a:p>
              <a:p>
                <a:pPr marL="0" lvl="0" indent="-274320"/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wbiƒcY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Kiv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hvq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|</a:t>
                </a:r>
              </a:p>
              <a:p>
                <a:pPr marL="0" indent="-274320" algn="just"/>
                <a:r>
                  <a:rPr lang="en-US" sz="4000" dirty="0">
                    <a:latin typeface="SutonnyMJ"/>
                    <a:ea typeface="Times New Roman"/>
                    <a:cs typeface="Times New Roman"/>
                  </a:rPr>
                  <a:t>	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myZvivs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, </a:t>
                </a:r>
                <a:r>
                  <a:rPr lang="en-US" sz="2800" b="1" i="0" dirty="0">
                    <a:solidFill>
                      <a:srgbClr val="FF0000"/>
                    </a:solidFill>
                    <a:latin typeface="Bookman Old Style"/>
                    <a:ea typeface="Times New Roman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ev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𝐂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 </a:t>
                </a:r>
                <a:r>
                  <a:rPr lang="en-US" sz="4000" b="1" i="0" dirty="0" err="1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ev</a:t>
                </a:r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𝐗</m:t>
                        </m:r>
                      </m:num>
                      <m:den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 </a:t>
                </a:r>
              </a:p>
              <a:p>
                <a:pPr marL="0" indent="-274320" algn="just"/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	</a:t>
                </a:r>
                <a:r>
                  <a:rPr lang="en-US" sz="24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/>
                    <a:ea typeface="Times New Roman"/>
                    <a:sym typeface="Symbol"/>
                  </a:rPr>
                  <a:t></a:t>
                </a:r>
                <a:r>
                  <a:rPr lang="en-US" sz="24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/>
                    <a:ea typeface="Times New Roman"/>
                  </a:rPr>
                  <a:t>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0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𝐗</m:t>
                        </m:r>
                      </m:num>
                      <m:den>
                        <m:r>
                          <a:rPr lang="en-US" sz="2400" b="1" i="0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hvLb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X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wgUvi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GK‡K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GKwU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¯^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Zš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¿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053876"/>
              </a:xfrm>
              <a:blipFill rotWithShape="1">
                <a:blip r:embed="rId2"/>
                <a:stretch>
                  <a:fillRect l="-2796" t="-897" r="-3947" b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886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53" y="438150"/>
            <a:ext cx="7315199" cy="419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-274320" algn="just"/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DcKi‡Yi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ea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|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myZivs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wewfbœ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DcKi‡Yi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স্তর</a:t>
            </a:r>
            <a:r>
              <a:rPr lang="en-US" sz="43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endParaRPr lang="en-US" sz="43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Øviv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cÖ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¯‘Z †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Kvb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e¯‘i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w`‡q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Zvc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cwien‡bi</a:t>
            </a:r>
            <a:endParaRPr lang="en-US" sz="415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 algn="just"/>
            <a:r>
              <a:rPr lang="en-US" sz="4400" b="1" i="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cwigvY</a:t>
            </a:r>
            <a:endParaRPr lang="en-US" sz="4400" b="1" i="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 algn="just"/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533651"/>
            <a:ext cx="6934201" cy="133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0199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300" b="1" i="0" spc="-150" dirty="0">
                <a:solidFill>
                  <a:srgbClr val="FF0000"/>
                </a:solidFill>
                <a:latin typeface="SutonnyMJ"/>
              </a:rPr>
              <a:t>mviwY-1.1 t </a:t>
            </a:r>
            <a:r>
              <a:rPr lang="en-US" sz="2300" b="1" i="0" spc="-150" dirty="0">
                <a:solidFill>
                  <a:srgbClr val="FF0000"/>
                </a:solidFill>
                <a:latin typeface="Times New Roman"/>
              </a:rPr>
              <a:t>Thermal Conductivity of Materials Used in Cold storage </a:t>
            </a:r>
            <a:r>
              <a:rPr lang="en-US" sz="2300" b="1" i="0" spc="-150" dirty="0">
                <a:solidFill>
                  <a:srgbClr val="000000"/>
                </a:solidFill>
                <a:latin typeface="Times New Roman"/>
              </a:rPr>
              <a:t>Walls</a:t>
            </a:r>
            <a:endParaRPr lang="en-US" sz="23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18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895350"/>
            <a:ext cx="731519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3942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15199" cy="4053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19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8150"/>
            <a:ext cx="7315198" cy="405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283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uLnTx/>
              <a:uFillTx/>
              <a:latin typeface="Book Antiqu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8ACC40-A317-49BD-AC18-89B026B752C5}"/>
              </a:ext>
            </a:extLst>
          </p:cNvPr>
          <p:cNvSpPr txBox="1"/>
          <p:nvPr/>
        </p:nvSpPr>
        <p:spPr>
          <a:xfrm>
            <a:off x="0" y="-40802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    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20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514350"/>
            <a:ext cx="739139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43313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15199" cy="419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21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8150"/>
            <a:ext cx="731519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23433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22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8150"/>
            <a:ext cx="7391400" cy="405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50984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myZivs,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Zvc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cwievwnZv¼,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</m:num>
                      <m:den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𝐗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</a:rPr>
                  <a:t>GLv‡b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x =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</a:rPr>
                  <a:t>c`v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</a:rPr>
                  <a:t>‡_©i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পূরুত্ব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মিটারে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(m)</a:t>
                </a:r>
              </a:p>
              <a:p>
                <a:pPr marL="0"/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Avevi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, †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Kv‡bv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GKwU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 ¯^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Zš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¿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DcKi‡Yi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†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iv‡ai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cwigvY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Gi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cwienb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¸Yv‡¼i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ব্যস্তানুপাতিক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ev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cwievwnZvs‡Ki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ব্যস্তানুপাতিক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Ges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r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Øviv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m~wPZ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Kiv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nq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|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blipFill rotWithShape="1">
                <a:blip r:embed="rId2"/>
                <a:stretch>
                  <a:fillRect l="-3277" r="-4958" b="-1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759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myZivs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Times New Roman"/>
                  </a:rPr>
                  <a:t>r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3600" b="1" i="0" dirty="0" err="1">
                    <a:solidFill>
                      <a:srgbClr val="FF0000"/>
                    </a:solidFill>
                    <a:latin typeface="SutonnyMJ"/>
                  </a:rPr>
                  <a:t>ev</a:t>
                </a:r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C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3600" b="1" i="0" dirty="0" err="1">
                    <a:solidFill>
                      <a:srgbClr val="FF0000"/>
                    </a:solidFill>
                    <a:latin typeface="SutonnyMJ"/>
                  </a:rPr>
                  <a:t>ev</a:t>
                </a:r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</a:p>
              <a:p>
                <a:r>
                  <a:rPr lang="en-US" sz="3600" b="1" i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</a:rPr>
                  <a:t>C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[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GKwU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¯^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Zš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¿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DcKi‡Yi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পূরূত্ব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=x m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]</a:t>
                </a:r>
              </a:p>
              <a:p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AZGe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বিভিন্ন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উপকরণের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স্তর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দ্বারা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নির্মিত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কোনো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বস্তর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পরিবাহিতাঙ্ক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C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ফ্যাক্টর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  <a:blipFill rotWithShape="1">
                <a:blip r:embed="rId2"/>
                <a:stretch>
                  <a:fillRect l="-1891" r="-3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0179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89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90" b="1" i="1" spc="-15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</m:ctrlPr>
                      </m:fPr>
                      <m:num>
                        <m:r>
                          <a:rPr lang="en-US" sz="2890" b="1" spc="-15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9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en-US" sz="289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pc="-150" dirty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 spc="-150" dirty="0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2 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3 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−−−−−−−−−−−−−−+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  <m:r>
                      <a:rPr lang="en-US" sz="2800" b="1" i="0" spc="-150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 </m:t>
                    </m:r>
                  </m:oMath>
                </a14:m>
                <a:r>
                  <a:rPr lang="en-US" sz="280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2800" b="1" i="0" spc="-150" baseline="3000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280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/>
                <a:r>
                  <a:rPr lang="en-US" sz="4400" b="1" i="0" dirty="0" err="1">
                    <a:solidFill>
                      <a:srgbClr val="0D01AF"/>
                    </a:solidFill>
                    <a:latin typeface="SutonnyMJ"/>
                  </a:rPr>
                  <a:t>mZK©Zv</a:t>
                </a:r>
                <a:r>
                  <a:rPr lang="en-US" sz="4400" b="1" i="0" dirty="0">
                    <a:solidFill>
                      <a:srgbClr val="0D01AF"/>
                    </a:solidFill>
                    <a:latin typeface="SutonnyMJ"/>
                  </a:rPr>
                  <a:t> t</a:t>
                </a:r>
              </a:p>
              <a:p>
                <a:pPr marL="0"/>
                <a:r>
                  <a:rPr lang="en-US" sz="3900" b="1" i="0" spc="-300" dirty="0">
                    <a:solidFill>
                      <a:srgbClr val="000000"/>
                    </a:solidFill>
                    <a:latin typeface="Times New Roman"/>
                  </a:rPr>
                  <a:t>(i)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PvU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© †_‡K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gvb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†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bIqvi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mgq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mZK©Zvi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mv‡_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3900" b="1" i="0" spc="-30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pl-PL" sz="4400" b="1" i="0" spc="-150" dirty="0">
                    <a:solidFill>
                      <a:srgbClr val="000000"/>
                    </a:solidFill>
                    <a:latin typeface="Times New Roman"/>
                  </a:rPr>
                  <a:t>(ii) </a:t>
                </a:r>
                <a:r>
                  <a:rPr lang="pl-PL" sz="4400" b="1" i="0" spc="-150" dirty="0">
                    <a:solidFill>
                      <a:srgbClr val="000000"/>
                    </a:solidFill>
                    <a:latin typeface="SutonnyMJ"/>
                  </a:rPr>
                  <a:t>g‡bv‡hv‡Mi mv‡_ KvR¸‡jv Ki‡Z n‡e|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  <a:blipFill rotWithShape="1">
                <a:blip r:embed="rId2"/>
                <a:stretch>
                  <a:fillRect l="-3207" r="-3701" b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9622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endParaRPr lang="en-US" sz="2400" b="1" i="0" dirty="0">
              <a:solidFill>
                <a:srgbClr val="000000"/>
              </a:solidFill>
              <a:latin typeface="Times New Roman"/>
            </a:endParaRPr>
          </a:p>
          <a:p>
            <a:pPr lvl="0"/>
            <a:r>
              <a:rPr lang="en-US" sz="4000" b="1" i="0" spc="-150" dirty="0">
                <a:solidFill>
                  <a:srgbClr val="000000"/>
                </a:solidFill>
                <a:latin typeface="Times New Roman"/>
              </a:rPr>
              <a:t>(iii) 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kªwY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wk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¶‡Ki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civgk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©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mnvqZv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wb‡Z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n‡e</a:t>
            </a:r>
            <a:endParaRPr lang="en-US" sz="4000" b="1" i="0" spc="-150" dirty="0">
              <a:solidFill>
                <a:srgbClr val="000000"/>
              </a:solidFill>
              <a:latin typeface="SutonnyMJ"/>
            </a:endParaRPr>
          </a:p>
          <a:p>
            <a:pPr lvl="0"/>
            <a:endParaRPr lang="en-US" sz="3600" b="1" i="0" dirty="0">
              <a:solidFill>
                <a:srgbClr val="000000"/>
              </a:solidFill>
              <a:latin typeface="SutonnyMJ"/>
            </a:endParaRPr>
          </a:p>
          <a:p>
            <a:pPr marL="0" lvl="0"/>
            <a:r>
              <a:rPr lang="en-US" sz="4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মন্তব্যঃ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কাঠ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সেলুলার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গ্লাস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বস্তুতে</a:t>
            </a:r>
            <a:endParaRPr lang="en-US" sz="4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2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পরিবাহিতা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পরিবাহিতা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098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14351"/>
            <a:ext cx="7391399" cy="397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4143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28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181078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29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186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6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8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4292869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099584"/>
            <a:ext cx="5029200" cy="26468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288678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6750" y="514350"/>
            <a:ext cx="58026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নং-০২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1" y="2190750"/>
            <a:ext cx="7315200" cy="17389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endParaRPr lang="en-US" sz="4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9031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2000" i="0" dirty="0">
              <a:solidFill>
                <a:srgbClr val="000000"/>
              </a:solidFill>
              <a:latin typeface="Calibri"/>
            </a:endParaRPr>
          </a:p>
          <a:p>
            <a:r>
              <a:rPr lang="en-US" sz="2000" b="1" i="0" spc="-150" dirty="0">
                <a:solidFill>
                  <a:srgbClr val="000000"/>
                </a:solidFill>
                <a:latin typeface="Calibri"/>
              </a:rPr>
              <a:t>10. Understand the selection of equipment of refrigeration and air-condition plant. </a:t>
            </a:r>
          </a:p>
          <a:p>
            <a:pPr algn="ctr"/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ইকুইপমেন্টের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7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পদ্ধতি</a:t>
            </a:r>
            <a:r>
              <a:rPr lang="en-US" sz="27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</a:t>
            </a:r>
            <a:endParaRPr lang="en-US" sz="2700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10.1 Describe the factors to be considered for selection evaporator. </a:t>
            </a: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10.2 Describe the procedure of selecting refrigeration compressor. </a:t>
            </a: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10.3 Describe the procedure of selecting air cooled /water cooled / evaporative condenser. </a:t>
            </a: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10.4 Describe the procedure of selecting the Expansion device. </a:t>
            </a: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10.5 Describe the procedure of selecting receiver. </a:t>
            </a:r>
          </a:p>
          <a:p>
            <a:r>
              <a:rPr lang="en-US" sz="2000" b="1" i="0" dirty="0">
                <a:solidFill>
                  <a:srgbClr val="000000"/>
                </a:solidFill>
                <a:latin typeface="Calibri"/>
              </a:rPr>
              <a:t>10.6 Describe the procedure of selecting the size of refrigeration pipe. </a:t>
            </a:r>
          </a:p>
          <a:p>
            <a:pPr algn="ctr"/>
            <a:r>
              <a:rPr lang="en-US" b="1" i="0" dirty="0">
                <a:solidFill>
                  <a:srgbClr val="000000"/>
                </a:solidFill>
                <a:latin typeface="Calibri"/>
              </a:rPr>
              <a:t>-0-</a:t>
            </a:r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33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34349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41693"/>
            <a:ext cx="7315200" cy="1000274"/>
          </a:xfrm>
          <a:prstGeom prst="rect">
            <a:avLst/>
          </a:prstGeo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00829"/>
            <a:ext cx="73152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7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 &amp; Heating Load Calculation</a:t>
            </a:r>
            <a:endParaRPr lang="en-US" sz="37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000000"/>
                </a:solidFill>
                <a:highlight>
                  <a:srgbClr val="FFFF00"/>
                </a:highlight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00000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000000"/>
              </a:solidFill>
              <a:highlight>
                <a:srgbClr val="FFFF00"/>
              </a:highlight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382095"/>
            <a:ext cx="2057400" cy="101566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150" dirty="0"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6000" b="1" spc="-150" dirty="0" err="1"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6000" b="1" spc="-150" dirty="0"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95300"/>
            <a:ext cx="7239000" cy="1102519"/>
          </a:xfr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597819"/>
            <a:ext cx="7239000" cy="28942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6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Practical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/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শীট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তৈরীকরণ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4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/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তালিকা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সমূহ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endParaRPr lang="en-US" sz="44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highlight>
                  <a:srgbClr val="FFFF00"/>
                </a:highlight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highlight>
                <a:srgbClr val="FFFF00"/>
              </a:highlight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1159800"/>
          </a:xfrm>
          <a:solidFill>
            <a:srgbClr val="92D050"/>
          </a:solidFill>
        </p:spPr>
        <p:txBody>
          <a:bodyPr/>
          <a:lstStyle/>
          <a:p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6600" spc="-150" dirty="0">
                <a:solidFill>
                  <a:srgbClr val="0D01AF"/>
                </a:solidFill>
                <a:latin typeface="Calibri"/>
                <a:ea typeface="Tinos"/>
                <a:cs typeface="Tinos"/>
                <a:sym typeface="Tinos"/>
              </a:rPr>
              <a:t>PRACTICAL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52750"/>
            <a:ext cx="7228850" cy="15392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2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24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উদ্দেশ্যঃ</a:t>
            </a:r>
            <a:r>
              <a:rPr lang="en-US" sz="24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(Objective)</a:t>
            </a:r>
          </a:p>
          <a:p>
            <a:r>
              <a:rPr lang="en-US" sz="2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</a:t>
            </a:r>
          </a:p>
          <a:p>
            <a:r>
              <a:rPr lang="en-US" sz="2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</a:t>
            </a:r>
          </a:p>
          <a:p>
            <a:r>
              <a:rPr lang="en-US" sz="2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(৩)</a:t>
            </a:r>
          </a:p>
          <a:p>
            <a:r>
              <a:rPr lang="en-US" sz="2000" b="1" i="0" dirty="0">
                <a:solidFill>
                  <a:srgbClr val="000000"/>
                </a:solidFill>
              </a:rPr>
              <a:t/>
            </a:r>
            <a:br>
              <a:rPr lang="en-US" sz="2000" b="1" i="0" dirty="0">
                <a:solidFill>
                  <a:srgbClr val="000000"/>
                </a:solidFill>
              </a:rPr>
            </a:br>
            <a:endParaRPr lang="en-US" sz="2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</a:t>
            </a:fld>
            <a:endParaRPr lang="en">
              <a:solidFill>
                <a:srgbClr val="79728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86719"/>
              </p:ext>
            </p:extLst>
          </p:nvPr>
        </p:nvGraphicFramePr>
        <p:xfrm>
          <a:off x="1219200" y="1809750"/>
          <a:ext cx="7315200" cy="112776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১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০১ </a:t>
                      </a:r>
                      <a:r>
                        <a:rPr lang="en-US" sz="2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০৬ - ২০২১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Tinos"/>
                          <a:cs typeface="Tinos"/>
                          <a:sym typeface="Tinos"/>
                        </a:rPr>
                        <a:t>1. Study the thermal conductivity and thermal conductance chart/ table.</a:t>
                      </a:r>
                    </a:p>
                    <a:p>
                      <a:pPr marL="381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চার্ট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টেবিলের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সাহায্যে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তাপ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পরিবহন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গুণাঙ্ক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এবং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তাপ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পরিবাহিতাঙ্ক</a:t>
                      </a:r>
                      <a:r>
                        <a:rPr kumimoji="0" lang="en-US" sz="190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1900" b="1" i="0" u="none" strike="noStrike" kern="0" cap="none" spc="-150" normalizeH="0" baseline="0" noProof="0" dirty="0" err="1">
                          <a:ln>
                            <a:noFill/>
                          </a:ln>
                          <a:solidFill>
                            <a:srgbClr val="0D01AF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পর্যবেক্ষণকরণ</a:t>
                      </a:r>
                      <a:endParaRPr kumimoji="0" lang="en-US" sz="19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827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7937" y="57150"/>
            <a:ext cx="381000" cy="533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spc="-150" dirty="0"/>
              <a:t>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36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36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36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কাজের</a:t>
            </a:r>
            <a:r>
              <a:rPr lang="en-US" sz="36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ধাপ</a:t>
            </a:r>
            <a:r>
              <a:rPr lang="en-US" sz="3600" b="1" i="0" spc="-300" dirty="0">
                <a:solidFill>
                  <a:srgbClr val="000000"/>
                </a:solidFill>
              </a:rPr>
              <a:t>  (Working procedure):</a:t>
            </a:r>
            <a:endParaRPr lang="en-US" sz="3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32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পরিবাহতাণাঙ্ক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“C”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৩। সারণী-১.১:</a:t>
            </a: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  সারণী-১.২:</a:t>
            </a: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  সারণী-১.৩:</a:t>
            </a:r>
          </a:p>
          <a:p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782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Pecautions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):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(১)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(২)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(৩)</a:t>
            </a:r>
          </a:p>
          <a:p>
            <a:pPr lvl="0"/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(Remarks):</a:t>
            </a: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551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203201"/>
          </a:xfr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457200" indent="-419100" algn="ctr"/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</a:t>
            </a:r>
            <a:r>
              <a:rPr lang="en-US" sz="6600" spc="-150" dirty="0">
                <a:solidFill>
                  <a:srgbClr val="0D01AF"/>
                </a:solidFill>
                <a:latin typeface="Calibri"/>
                <a:ea typeface="Tinos"/>
                <a:cs typeface="Tinos"/>
                <a:sym typeface="Tinos"/>
              </a:rPr>
              <a:t>PRACTICAL: </a:t>
            </a:r>
            <a:endParaRPr lang="en-US" sz="19900" spc="-150" dirty="0">
              <a:solidFill>
                <a:srgbClr val="0D01A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17551"/>
            <a:ext cx="7315200" cy="27744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8100" indent="0"/>
            <a:r>
              <a:rPr lang="en-US" sz="2200" b="1" i="0" spc="-150" dirty="0">
                <a:solidFill>
                  <a:srgbClr val="FF0000"/>
                </a:solidFill>
                <a:latin typeface="Calibri"/>
              </a:rPr>
              <a:t>1. Study the thermal conductivity and thermal conductance chart/ table.</a:t>
            </a:r>
          </a:p>
          <a:p>
            <a:pPr marL="38100" indent="0"/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টেবিলের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পরিবাহিতাঙ্ক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2400" i="0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indent="-365760" algn="just"/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1.1 Find out the</a:t>
            </a:r>
            <a:r>
              <a:rPr lang="en-US" sz="3400" b="1" i="0" spc="-150" dirty="0">
                <a:solidFill>
                  <a:srgbClr val="0D01AF"/>
                </a:solidFill>
                <a:latin typeface="Calibri"/>
              </a:rPr>
              <a:t> value 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3400" b="1" i="0" spc="-150" dirty="0">
                <a:solidFill>
                  <a:srgbClr val="FF0000"/>
                </a:solidFill>
                <a:latin typeface="Calibri"/>
              </a:rPr>
              <a:t>K 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of common </a:t>
            </a:r>
            <a:r>
              <a:rPr lang="en-US" sz="3400" b="1" i="0" spc="-150" dirty="0">
                <a:solidFill>
                  <a:srgbClr val="C00000"/>
                </a:solidFill>
                <a:latin typeface="Calibri"/>
              </a:rPr>
              <a:t>brick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,</a:t>
            </a:r>
          </a:p>
          <a:p>
            <a:pPr marL="0" indent="-365760"/>
            <a:r>
              <a:rPr lang="en-US" sz="3530" b="1" i="0" spc="-300" dirty="0">
                <a:solidFill>
                  <a:srgbClr val="7030A0"/>
                </a:solidFill>
                <a:latin typeface="Calibri"/>
              </a:rPr>
              <a:t>wood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9900"/>
                </a:solidFill>
                <a:latin typeface="Calibri"/>
              </a:rPr>
              <a:t>cellular glass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2060"/>
                </a:solidFill>
                <a:latin typeface="Calibri"/>
              </a:rPr>
              <a:t>corkboard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D01AF"/>
                </a:solidFill>
                <a:latin typeface="Calibri"/>
              </a:rPr>
              <a:t>glass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9900"/>
                </a:solidFill>
                <a:latin typeface="Calibri"/>
              </a:rPr>
              <a:t>Expanded</a:t>
            </a:r>
          </a:p>
          <a:p>
            <a:pPr marL="0" indent="-365760"/>
            <a:r>
              <a:rPr lang="en-US" sz="3230" b="1" i="0" spc="-150" dirty="0">
                <a:solidFill>
                  <a:srgbClr val="009900"/>
                </a:solidFill>
                <a:latin typeface="Calibri"/>
              </a:rPr>
              <a:t>polyurethane</a:t>
            </a:r>
            <a:r>
              <a:rPr lang="en-US" sz="3230" b="1" i="0" spc="-15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230" b="1" i="0" spc="-150" dirty="0">
                <a:solidFill>
                  <a:srgbClr val="0D01AF"/>
                </a:solidFill>
                <a:latin typeface="Calibri"/>
              </a:rPr>
              <a:t>mineral wool </a:t>
            </a:r>
            <a:r>
              <a:rPr lang="en-US" sz="3230" b="1" i="0" spc="-150" dirty="0" err="1">
                <a:solidFill>
                  <a:srgbClr val="000000"/>
                </a:solidFill>
                <a:latin typeface="Calibri"/>
              </a:rPr>
              <a:t>etc</a:t>
            </a:r>
            <a:r>
              <a:rPr lang="en-US" sz="3230" b="1" i="0" spc="-150" dirty="0">
                <a:solidFill>
                  <a:srgbClr val="000000"/>
                </a:solidFill>
                <a:latin typeface="Calibri"/>
              </a:rPr>
              <a:t> from the chart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2113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1878</Words>
  <Application>Microsoft Office PowerPoint</Application>
  <PresentationFormat>On-screen Show (16:9)</PresentationFormat>
  <Paragraphs>264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Times New Roman</vt:lpstr>
      <vt:lpstr>Academy Engraved LET</vt:lpstr>
      <vt:lpstr>Book Antiqua</vt:lpstr>
      <vt:lpstr>Symbol</vt:lpstr>
      <vt:lpstr>Bookman Old Style</vt:lpstr>
      <vt:lpstr>Tinos</vt:lpstr>
      <vt:lpstr>Nikosh</vt:lpstr>
      <vt:lpstr>SutonnyMJ</vt:lpstr>
      <vt:lpstr>Kalpurush</vt:lpstr>
      <vt:lpstr>Oswald</vt:lpstr>
      <vt:lpstr>Cambria Math</vt:lpstr>
      <vt:lpstr>Calibri</vt:lpstr>
      <vt:lpstr>Quintus template</vt:lpstr>
      <vt:lpstr>ব্যবহারিক ক্লাশ-১ তারিখ:</vt:lpstr>
      <vt:lpstr>PowerPoint Presentation</vt:lpstr>
      <vt:lpstr>  wkÿK cwiwPwZ</vt:lpstr>
      <vt:lpstr>কুলিং অ্যান্ড ‍হিটিং লোড ক্যালকুলেশন Cooling  &amp; Heating Load Calculation</vt:lpstr>
      <vt:lpstr>সেশন শেষে আমরা যা শিখবো</vt:lpstr>
      <vt:lpstr>(ব্যবহারিক) PRACTICAL</vt:lpstr>
      <vt:lpstr>1</vt:lpstr>
      <vt:lpstr>PowerPoint Presentation</vt:lpstr>
      <vt:lpstr>(ব্যবহারিক)PRACTICAL: </vt:lpstr>
      <vt:lpstr>PowerPoint Presentation</vt:lpstr>
      <vt:lpstr>PowerPoint Presentation</vt:lpstr>
      <vt:lpstr>কার্যপ্রণালী (Working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ধন্যবাদ</vt:lpstr>
      <vt:lpstr>PowerPoint Presentation</vt:lpstr>
      <vt:lpstr>   জব নং-০২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atiqullah</cp:lastModifiedBy>
  <cp:revision>1274</cp:revision>
  <dcterms:modified xsi:type="dcterms:W3CDTF">2021-12-25T01:27:58Z</dcterms:modified>
</cp:coreProperties>
</file>